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5" r:id="rId3"/>
    <p:sldId id="290" r:id="rId4"/>
    <p:sldId id="281" r:id="rId5"/>
    <p:sldId id="271" r:id="rId6"/>
    <p:sldId id="272" r:id="rId7"/>
    <p:sldId id="295" r:id="rId8"/>
    <p:sldId id="287" r:id="rId9"/>
    <p:sldId id="289" r:id="rId10"/>
    <p:sldId id="276" r:id="rId11"/>
    <p:sldId id="291" r:id="rId12"/>
    <p:sldId id="275" r:id="rId13"/>
    <p:sldId id="269" r:id="rId14"/>
    <p:sldId id="274" r:id="rId15"/>
    <p:sldId id="292" r:id="rId16"/>
    <p:sldId id="293" r:id="rId17"/>
    <p:sldId id="280" r:id="rId18"/>
    <p:sldId id="257" r:id="rId19"/>
    <p:sldId id="260" r:id="rId20"/>
    <p:sldId id="279" r:id="rId21"/>
    <p:sldId id="284" r:id="rId22"/>
    <p:sldId id="262" r:id="rId23"/>
    <p:sldId id="286" r:id="rId24"/>
    <p:sldId id="282" r:id="rId25"/>
    <p:sldId id="261" r:id="rId26"/>
    <p:sldId id="296" r:id="rId2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3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A6CA35-B498-4336-A10C-301E17EF7E2B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2A8AF9-9624-4BDD-BB57-A838FB385C2B}">
      <dgm:prSet phldrT="[Text]"/>
      <dgm:spPr/>
      <dgm:t>
        <a:bodyPr/>
        <a:lstStyle/>
        <a:p>
          <a:r>
            <a:rPr lang="en-US" dirty="0" smtClean="0"/>
            <a:t>MRMC ED</a:t>
          </a:r>
          <a:endParaRPr lang="en-US" dirty="0"/>
        </a:p>
      </dgm:t>
    </dgm:pt>
    <dgm:pt modelId="{EFA65E23-B716-4D87-AC84-71A8DFB469CC}" type="parTrans" cxnId="{E9E23D12-A9A7-4F25-9814-1915611A896C}">
      <dgm:prSet/>
      <dgm:spPr/>
      <dgm:t>
        <a:bodyPr/>
        <a:lstStyle/>
        <a:p>
          <a:endParaRPr lang="en-US"/>
        </a:p>
      </dgm:t>
    </dgm:pt>
    <dgm:pt modelId="{0BB7DC0A-AD12-4ED3-8BDA-A5146BEFC6D8}" type="sibTrans" cxnId="{E9E23D12-A9A7-4F25-9814-1915611A896C}">
      <dgm:prSet/>
      <dgm:spPr/>
      <dgm:t>
        <a:bodyPr/>
        <a:lstStyle/>
        <a:p>
          <a:endParaRPr lang="en-US"/>
        </a:p>
      </dgm:t>
    </dgm:pt>
    <dgm:pt modelId="{F44387E5-CB52-4B94-B403-FD1A59FD4E07}">
      <dgm:prSet phldrT="[Text]"/>
      <dgm:spPr/>
      <dgm:t>
        <a:bodyPr/>
        <a:lstStyle/>
        <a:p>
          <a:r>
            <a:rPr lang="en-US" dirty="0" smtClean="0"/>
            <a:t>MACEP</a:t>
          </a:r>
          <a:endParaRPr lang="en-US" dirty="0"/>
        </a:p>
      </dgm:t>
    </dgm:pt>
    <dgm:pt modelId="{259F9CE2-D627-4E08-A1A4-2BCC9609E060}" type="parTrans" cxnId="{340BA7F9-D1D9-455A-A79D-165A316FBF14}">
      <dgm:prSet/>
      <dgm:spPr/>
      <dgm:t>
        <a:bodyPr/>
        <a:lstStyle/>
        <a:p>
          <a:endParaRPr lang="en-US"/>
        </a:p>
      </dgm:t>
    </dgm:pt>
    <dgm:pt modelId="{89AD4F43-677F-418C-A0F3-875355500473}" type="sibTrans" cxnId="{340BA7F9-D1D9-455A-A79D-165A316FBF14}">
      <dgm:prSet/>
      <dgm:spPr/>
      <dgm:t>
        <a:bodyPr/>
        <a:lstStyle/>
        <a:p>
          <a:endParaRPr lang="en-US"/>
        </a:p>
      </dgm:t>
    </dgm:pt>
    <dgm:pt modelId="{69AB4005-00C1-4B53-B23A-0E50B45188F4}">
      <dgm:prSet phldrT="[Text]"/>
      <dgm:spPr/>
      <dgm:t>
        <a:bodyPr/>
        <a:lstStyle/>
        <a:p>
          <a:r>
            <a:rPr lang="en-US" dirty="0" smtClean="0"/>
            <a:t>BI Opioid Rx Study</a:t>
          </a:r>
          <a:endParaRPr lang="en-US" dirty="0"/>
        </a:p>
      </dgm:t>
    </dgm:pt>
    <dgm:pt modelId="{C92FEE1E-A41A-4885-87B3-1093725D7E0A}" type="parTrans" cxnId="{A9CCAAC4-E327-4CC8-A214-A7A7D7EA06FB}">
      <dgm:prSet/>
      <dgm:spPr/>
      <dgm:t>
        <a:bodyPr/>
        <a:lstStyle/>
        <a:p>
          <a:endParaRPr lang="en-US"/>
        </a:p>
      </dgm:t>
    </dgm:pt>
    <dgm:pt modelId="{40171935-3CF7-4E51-8010-6C969FD4530D}" type="sibTrans" cxnId="{A9CCAAC4-E327-4CC8-A214-A7A7D7EA06FB}">
      <dgm:prSet/>
      <dgm:spPr/>
      <dgm:t>
        <a:bodyPr/>
        <a:lstStyle/>
        <a:p>
          <a:endParaRPr lang="en-US"/>
        </a:p>
      </dgm:t>
    </dgm:pt>
    <dgm:pt modelId="{86269BA2-2DD3-42F4-BCB1-0301BB5B2A57}">
      <dgm:prSet phldrT="[Text]"/>
      <dgm:spPr/>
      <dgm:t>
        <a:bodyPr/>
        <a:lstStyle/>
        <a:p>
          <a:r>
            <a:rPr lang="en-US" dirty="0" smtClean="0"/>
            <a:t>Pain Management Committee</a:t>
          </a:r>
        </a:p>
      </dgm:t>
    </dgm:pt>
    <dgm:pt modelId="{2432C16A-87E0-4706-B11F-AD682AF293C8}" type="parTrans" cxnId="{80D0BB52-B869-4C8B-9471-0DE61023116E}">
      <dgm:prSet/>
      <dgm:spPr/>
      <dgm:t>
        <a:bodyPr/>
        <a:lstStyle/>
        <a:p>
          <a:endParaRPr lang="en-US"/>
        </a:p>
      </dgm:t>
    </dgm:pt>
    <dgm:pt modelId="{7B71FBFF-69D4-437D-A40F-275E9FC86B22}" type="sibTrans" cxnId="{80D0BB52-B869-4C8B-9471-0DE61023116E}">
      <dgm:prSet/>
      <dgm:spPr/>
      <dgm:t>
        <a:bodyPr/>
        <a:lstStyle/>
        <a:p>
          <a:endParaRPr lang="en-US"/>
        </a:p>
      </dgm:t>
    </dgm:pt>
    <dgm:pt modelId="{0B486148-A7EE-49BA-8BD6-D93B4999C706}">
      <dgm:prSet phldrT="[Text]"/>
      <dgm:spPr/>
      <dgm:t>
        <a:bodyPr/>
        <a:lstStyle/>
        <a:p>
          <a:r>
            <a:rPr lang="en-US" dirty="0" smtClean="0"/>
            <a:t>MHA</a:t>
          </a:r>
          <a:endParaRPr lang="en-US" dirty="0"/>
        </a:p>
      </dgm:t>
    </dgm:pt>
    <dgm:pt modelId="{3C9F7864-4D6B-415E-A782-FAED9F83AAA1}" type="parTrans" cxnId="{9CBB4A01-C345-4116-93AC-0628D3BACD7B}">
      <dgm:prSet/>
      <dgm:spPr/>
      <dgm:t>
        <a:bodyPr/>
        <a:lstStyle/>
        <a:p>
          <a:endParaRPr lang="en-US"/>
        </a:p>
      </dgm:t>
    </dgm:pt>
    <dgm:pt modelId="{238E39D3-FF2C-479B-8EE1-84C72F74521D}" type="sibTrans" cxnId="{9CBB4A01-C345-4116-93AC-0628D3BACD7B}">
      <dgm:prSet/>
      <dgm:spPr/>
      <dgm:t>
        <a:bodyPr/>
        <a:lstStyle/>
        <a:p>
          <a:endParaRPr lang="en-US"/>
        </a:p>
      </dgm:t>
    </dgm:pt>
    <dgm:pt modelId="{FEA64B5C-70DA-4A0B-8156-B745A92019B4}">
      <dgm:prSet phldrT="[Text]"/>
      <dgm:spPr/>
      <dgm:t>
        <a:bodyPr/>
        <a:lstStyle/>
        <a:p>
          <a:r>
            <a:rPr lang="en-US" dirty="0" smtClean="0"/>
            <a:t>OPPE Feedback</a:t>
          </a:r>
          <a:endParaRPr lang="en-US" dirty="0"/>
        </a:p>
      </dgm:t>
    </dgm:pt>
    <dgm:pt modelId="{2B62A9C3-C14D-4640-A29A-ED452660336E}" type="parTrans" cxnId="{8D3E9CD4-FE29-41AC-AC7A-9819EE1FA9B8}">
      <dgm:prSet/>
      <dgm:spPr/>
      <dgm:t>
        <a:bodyPr/>
        <a:lstStyle/>
        <a:p>
          <a:endParaRPr lang="en-US"/>
        </a:p>
      </dgm:t>
    </dgm:pt>
    <dgm:pt modelId="{D34A2AA2-ACFD-441B-A083-3CCE4E4B87C4}" type="sibTrans" cxnId="{8D3E9CD4-FE29-41AC-AC7A-9819EE1FA9B8}">
      <dgm:prSet/>
      <dgm:spPr/>
      <dgm:t>
        <a:bodyPr/>
        <a:lstStyle/>
        <a:p>
          <a:endParaRPr lang="en-US"/>
        </a:p>
      </dgm:t>
    </dgm:pt>
    <dgm:pt modelId="{AFC225E5-4A62-4E1C-845A-49289706716A}">
      <dgm:prSet phldrT="[Text]"/>
      <dgm:spPr/>
      <dgm:t>
        <a:bodyPr/>
        <a:lstStyle/>
        <a:p>
          <a:r>
            <a:rPr lang="en-US" dirty="0" smtClean="0"/>
            <a:t>State Regulations</a:t>
          </a:r>
          <a:endParaRPr lang="en-US" dirty="0"/>
        </a:p>
      </dgm:t>
    </dgm:pt>
    <dgm:pt modelId="{74F6EADE-E509-457A-AE27-01F54CE80858}" type="parTrans" cxnId="{63B8F467-CD6D-4E83-AC2C-37A3796A5707}">
      <dgm:prSet/>
      <dgm:spPr/>
      <dgm:t>
        <a:bodyPr/>
        <a:lstStyle/>
        <a:p>
          <a:endParaRPr lang="en-US"/>
        </a:p>
      </dgm:t>
    </dgm:pt>
    <dgm:pt modelId="{D222D078-AFF1-4FDE-9755-9492F2A8E092}" type="sibTrans" cxnId="{63B8F467-CD6D-4E83-AC2C-37A3796A5707}">
      <dgm:prSet/>
      <dgm:spPr/>
      <dgm:t>
        <a:bodyPr/>
        <a:lstStyle/>
        <a:p>
          <a:endParaRPr lang="en-US"/>
        </a:p>
      </dgm:t>
    </dgm:pt>
    <dgm:pt modelId="{0369EA6B-BFA1-4792-B955-F0D7FD0E2379}">
      <dgm:prSet phldrT="[Text]"/>
      <dgm:spPr/>
      <dgm:t>
        <a:bodyPr/>
        <a:lstStyle/>
        <a:p>
          <a:r>
            <a:rPr lang="en-US" dirty="0" smtClean="0"/>
            <a:t>Substance Abuse Task Force</a:t>
          </a:r>
          <a:endParaRPr lang="en-US" dirty="0"/>
        </a:p>
      </dgm:t>
    </dgm:pt>
    <dgm:pt modelId="{23DA0189-3E31-4160-825B-E09ED23B02CE}" type="parTrans" cxnId="{781D916C-40D6-41B0-BC18-0EA9CD4E8DF3}">
      <dgm:prSet/>
      <dgm:spPr/>
      <dgm:t>
        <a:bodyPr/>
        <a:lstStyle/>
        <a:p>
          <a:endParaRPr lang="en-US"/>
        </a:p>
      </dgm:t>
    </dgm:pt>
    <dgm:pt modelId="{F426BB3D-5C7B-49E3-9350-8746BA690C4E}" type="sibTrans" cxnId="{781D916C-40D6-41B0-BC18-0EA9CD4E8DF3}">
      <dgm:prSet/>
      <dgm:spPr/>
      <dgm:t>
        <a:bodyPr/>
        <a:lstStyle/>
        <a:p>
          <a:endParaRPr lang="en-US"/>
        </a:p>
      </dgm:t>
    </dgm:pt>
    <dgm:pt modelId="{B8C69E9C-325C-47EF-ABA9-B478B97173EA}">
      <dgm:prSet phldrT="[Text]"/>
      <dgm:spPr/>
      <dgm:t>
        <a:bodyPr/>
        <a:lstStyle/>
        <a:p>
          <a:endParaRPr lang="en-US" dirty="0"/>
        </a:p>
      </dgm:t>
    </dgm:pt>
    <dgm:pt modelId="{82A5185F-E7AB-42A8-BBED-DEB9B249361C}" type="parTrans" cxnId="{682E6854-D933-477D-9C70-78D4A399149C}">
      <dgm:prSet/>
      <dgm:spPr/>
      <dgm:t>
        <a:bodyPr/>
        <a:lstStyle/>
        <a:p>
          <a:endParaRPr lang="en-US"/>
        </a:p>
      </dgm:t>
    </dgm:pt>
    <dgm:pt modelId="{400AF73F-8A09-4E75-93D8-D8FFF5D5971B}" type="sibTrans" cxnId="{682E6854-D933-477D-9C70-78D4A399149C}">
      <dgm:prSet/>
      <dgm:spPr/>
      <dgm:t>
        <a:bodyPr/>
        <a:lstStyle/>
        <a:p>
          <a:endParaRPr lang="en-US"/>
        </a:p>
      </dgm:t>
    </dgm:pt>
    <dgm:pt modelId="{82C5BAAB-E459-47B2-B7F2-09D8D9D19464}" type="pres">
      <dgm:prSet presAssocID="{A5A6CA35-B498-4336-A10C-301E17EF7E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393A71-DB9C-4F17-A707-B4E42CBB5BC4}" type="pres">
      <dgm:prSet presAssocID="{F52A8AF9-9624-4BDD-BB57-A838FB385C2B}" presName="centerShape" presStyleLbl="node0" presStyleIdx="0" presStyleCnt="1"/>
      <dgm:spPr/>
      <dgm:t>
        <a:bodyPr/>
        <a:lstStyle/>
        <a:p>
          <a:endParaRPr lang="en-US"/>
        </a:p>
      </dgm:t>
    </dgm:pt>
    <dgm:pt modelId="{394B4684-8E03-42E4-AD7E-20897C943F0A}" type="pres">
      <dgm:prSet presAssocID="{259F9CE2-D627-4E08-A1A4-2BCC9609E060}" presName="parTrans" presStyleLbl="sibTrans2D1" presStyleIdx="0" presStyleCnt="7"/>
      <dgm:spPr/>
      <dgm:t>
        <a:bodyPr/>
        <a:lstStyle/>
        <a:p>
          <a:endParaRPr lang="en-US"/>
        </a:p>
      </dgm:t>
    </dgm:pt>
    <dgm:pt modelId="{065F7132-0F86-4123-8F04-E3D364C4EF43}" type="pres">
      <dgm:prSet presAssocID="{259F9CE2-D627-4E08-A1A4-2BCC9609E060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04C41571-5102-4025-9A74-352A1BDB9EEC}" type="pres">
      <dgm:prSet presAssocID="{F44387E5-CB52-4B94-B403-FD1A59FD4E07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EEE82-3114-412A-92FE-2554188A2FA8}" type="pres">
      <dgm:prSet presAssocID="{C92FEE1E-A41A-4885-87B3-1093725D7E0A}" presName="parTrans" presStyleLbl="sibTrans2D1" presStyleIdx="1" presStyleCnt="7"/>
      <dgm:spPr/>
      <dgm:t>
        <a:bodyPr/>
        <a:lstStyle/>
        <a:p>
          <a:endParaRPr lang="en-US"/>
        </a:p>
      </dgm:t>
    </dgm:pt>
    <dgm:pt modelId="{5DFF414A-11F6-4F46-B7B5-F046B33375C2}" type="pres">
      <dgm:prSet presAssocID="{C92FEE1E-A41A-4885-87B3-1093725D7E0A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A4B8031F-459E-490F-88D7-F59DED068392}" type="pres">
      <dgm:prSet presAssocID="{69AB4005-00C1-4B53-B23A-0E50B45188F4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EDBFD5-B590-4A9A-AA4D-AA6749F536BA}" type="pres">
      <dgm:prSet presAssocID="{2432C16A-87E0-4706-B11F-AD682AF293C8}" presName="parTrans" presStyleLbl="sibTrans2D1" presStyleIdx="2" presStyleCnt="7"/>
      <dgm:spPr/>
      <dgm:t>
        <a:bodyPr/>
        <a:lstStyle/>
        <a:p>
          <a:endParaRPr lang="en-US"/>
        </a:p>
      </dgm:t>
    </dgm:pt>
    <dgm:pt modelId="{1FC85124-C8E8-451D-82E1-C5C8681A7658}" type="pres">
      <dgm:prSet presAssocID="{2432C16A-87E0-4706-B11F-AD682AF293C8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90B0092A-D335-49E3-BED2-6F539FFF02FF}" type="pres">
      <dgm:prSet presAssocID="{86269BA2-2DD3-42F4-BCB1-0301BB5B2A57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DB7B90-BC76-4586-93D1-30A2F55B3E20}" type="pres">
      <dgm:prSet presAssocID="{3C9F7864-4D6B-415E-A782-FAED9F83AAA1}" presName="parTrans" presStyleLbl="sibTrans2D1" presStyleIdx="3" presStyleCnt="7"/>
      <dgm:spPr/>
      <dgm:t>
        <a:bodyPr/>
        <a:lstStyle/>
        <a:p>
          <a:endParaRPr lang="en-US"/>
        </a:p>
      </dgm:t>
    </dgm:pt>
    <dgm:pt modelId="{E97F1AEF-6121-4C2A-822A-350B636F0F3B}" type="pres">
      <dgm:prSet presAssocID="{3C9F7864-4D6B-415E-A782-FAED9F83AAA1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346B6FFD-20CA-4214-B9C9-DD4DE1C1BCB9}" type="pres">
      <dgm:prSet presAssocID="{0B486148-A7EE-49BA-8BD6-D93B4999C706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F57909-687A-4067-882D-506CFCC0DF82}" type="pres">
      <dgm:prSet presAssocID="{2B62A9C3-C14D-4640-A29A-ED452660336E}" presName="parTrans" presStyleLbl="sibTrans2D1" presStyleIdx="4" presStyleCnt="7"/>
      <dgm:spPr/>
      <dgm:t>
        <a:bodyPr/>
        <a:lstStyle/>
        <a:p>
          <a:endParaRPr lang="en-US"/>
        </a:p>
      </dgm:t>
    </dgm:pt>
    <dgm:pt modelId="{9992ACDE-EB4D-412F-8229-58D1F789E2FC}" type="pres">
      <dgm:prSet presAssocID="{2B62A9C3-C14D-4640-A29A-ED452660336E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51D8D8BE-72B4-415B-B43D-60624D7F7C88}" type="pres">
      <dgm:prSet presAssocID="{FEA64B5C-70DA-4A0B-8156-B745A92019B4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BB3A1E-C412-4A82-A925-316E9B0D78CD}" type="pres">
      <dgm:prSet presAssocID="{74F6EADE-E509-457A-AE27-01F54CE80858}" presName="parTrans" presStyleLbl="sibTrans2D1" presStyleIdx="5" presStyleCnt="7"/>
      <dgm:spPr/>
      <dgm:t>
        <a:bodyPr/>
        <a:lstStyle/>
        <a:p>
          <a:endParaRPr lang="en-US"/>
        </a:p>
      </dgm:t>
    </dgm:pt>
    <dgm:pt modelId="{C67711A5-2A75-49A9-92FF-3293421C585C}" type="pres">
      <dgm:prSet presAssocID="{74F6EADE-E509-457A-AE27-01F54CE80858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7EFBB3C8-23C0-4FB0-B291-E4A2F6D59F17}" type="pres">
      <dgm:prSet presAssocID="{AFC225E5-4A62-4E1C-845A-49289706716A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591669-0F01-4F89-89A9-26D3A24C1234}" type="pres">
      <dgm:prSet presAssocID="{23DA0189-3E31-4160-825B-E09ED23B02CE}" presName="parTrans" presStyleLbl="sibTrans2D1" presStyleIdx="6" presStyleCnt="7"/>
      <dgm:spPr/>
      <dgm:t>
        <a:bodyPr/>
        <a:lstStyle/>
        <a:p>
          <a:endParaRPr lang="en-US"/>
        </a:p>
      </dgm:t>
    </dgm:pt>
    <dgm:pt modelId="{54AF294C-C873-4B7F-B5E5-5FECEF2DAD66}" type="pres">
      <dgm:prSet presAssocID="{23DA0189-3E31-4160-825B-E09ED23B02CE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4D3CCDCF-F313-4EF6-80F9-78A61C8745D6}" type="pres">
      <dgm:prSet presAssocID="{0369EA6B-BFA1-4792-B955-F0D7FD0E2379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B15F97-8221-4A73-B119-9EE4D1886FB4}" type="presOf" srcId="{0B486148-A7EE-49BA-8BD6-D93B4999C706}" destId="{346B6FFD-20CA-4214-B9C9-DD4DE1C1BCB9}" srcOrd="0" destOrd="0" presId="urn:microsoft.com/office/officeart/2005/8/layout/radial5"/>
    <dgm:cxn modelId="{E4193EB3-A1F5-4AC2-9D9A-5C3D97D5511C}" type="presOf" srcId="{2432C16A-87E0-4706-B11F-AD682AF293C8}" destId="{17EDBFD5-B590-4A9A-AA4D-AA6749F536BA}" srcOrd="0" destOrd="0" presId="urn:microsoft.com/office/officeart/2005/8/layout/radial5"/>
    <dgm:cxn modelId="{F6FB5AA6-54DD-4B53-8B85-6FEA97DAAFE7}" type="presOf" srcId="{3C9F7864-4D6B-415E-A782-FAED9F83AAA1}" destId="{B3DB7B90-BC76-4586-93D1-30A2F55B3E20}" srcOrd="0" destOrd="0" presId="urn:microsoft.com/office/officeart/2005/8/layout/radial5"/>
    <dgm:cxn modelId="{61A3A0EE-FD9B-4469-8961-5969C78C3C07}" type="presOf" srcId="{23DA0189-3E31-4160-825B-E09ED23B02CE}" destId="{54AF294C-C873-4B7F-B5E5-5FECEF2DAD66}" srcOrd="1" destOrd="0" presId="urn:microsoft.com/office/officeart/2005/8/layout/radial5"/>
    <dgm:cxn modelId="{596B8BCA-BB87-42F1-93C7-E8C342EA50E8}" type="presOf" srcId="{AFC225E5-4A62-4E1C-845A-49289706716A}" destId="{7EFBB3C8-23C0-4FB0-B291-E4A2F6D59F17}" srcOrd="0" destOrd="0" presId="urn:microsoft.com/office/officeart/2005/8/layout/radial5"/>
    <dgm:cxn modelId="{19E0A5BA-1FEC-4052-B69B-FABF4A43A573}" type="presOf" srcId="{74F6EADE-E509-457A-AE27-01F54CE80858}" destId="{FFBB3A1E-C412-4A82-A925-316E9B0D78CD}" srcOrd="0" destOrd="0" presId="urn:microsoft.com/office/officeart/2005/8/layout/radial5"/>
    <dgm:cxn modelId="{63B8F467-CD6D-4E83-AC2C-37A3796A5707}" srcId="{F52A8AF9-9624-4BDD-BB57-A838FB385C2B}" destId="{AFC225E5-4A62-4E1C-845A-49289706716A}" srcOrd="5" destOrd="0" parTransId="{74F6EADE-E509-457A-AE27-01F54CE80858}" sibTransId="{D222D078-AFF1-4FDE-9755-9492F2A8E092}"/>
    <dgm:cxn modelId="{29736049-FFFF-41AF-927B-7834C7127EB4}" type="presOf" srcId="{259F9CE2-D627-4E08-A1A4-2BCC9609E060}" destId="{065F7132-0F86-4123-8F04-E3D364C4EF43}" srcOrd="1" destOrd="0" presId="urn:microsoft.com/office/officeart/2005/8/layout/radial5"/>
    <dgm:cxn modelId="{09524D86-D2D9-4784-BB56-EA39D92901E9}" type="presOf" srcId="{86269BA2-2DD3-42F4-BCB1-0301BB5B2A57}" destId="{90B0092A-D335-49E3-BED2-6F539FFF02FF}" srcOrd="0" destOrd="0" presId="urn:microsoft.com/office/officeart/2005/8/layout/radial5"/>
    <dgm:cxn modelId="{E9E23D12-A9A7-4F25-9814-1915611A896C}" srcId="{A5A6CA35-B498-4336-A10C-301E17EF7E2B}" destId="{F52A8AF9-9624-4BDD-BB57-A838FB385C2B}" srcOrd="0" destOrd="0" parTransId="{EFA65E23-B716-4D87-AC84-71A8DFB469CC}" sibTransId="{0BB7DC0A-AD12-4ED3-8BDA-A5146BEFC6D8}"/>
    <dgm:cxn modelId="{340BA7F9-D1D9-455A-A79D-165A316FBF14}" srcId="{F52A8AF9-9624-4BDD-BB57-A838FB385C2B}" destId="{F44387E5-CB52-4B94-B403-FD1A59FD4E07}" srcOrd="0" destOrd="0" parTransId="{259F9CE2-D627-4E08-A1A4-2BCC9609E060}" sibTransId="{89AD4F43-677F-418C-A0F3-875355500473}"/>
    <dgm:cxn modelId="{5462BF2C-B4CD-4CA1-A0CA-A57E44026A35}" type="presOf" srcId="{A5A6CA35-B498-4336-A10C-301E17EF7E2B}" destId="{82C5BAAB-E459-47B2-B7F2-09D8D9D19464}" srcOrd="0" destOrd="0" presId="urn:microsoft.com/office/officeart/2005/8/layout/radial5"/>
    <dgm:cxn modelId="{8060577A-C2A2-4439-9905-2927A2D959E2}" type="presOf" srcId="{23DA0189-3E31-4160-825B-E09ED23B02CE}" destId="{BE591669-0F01-4F89-89A9-26D3A24C1234}" srcOrd="0" destOrd="0" presId="urn:microsoft.com/office/officeart/2005/8/layout/radial5"/>
    <dgm:cxn modelId="{781D916C-40D6-41B0-BC18-0EA9CD4E8DF3}" srcId="{F52A8AF9-9624-4BDD-BB57-A838FB385C2B}" destId="{0369EA6B-BFA1-4792-B955-F0D7FD0E2379}" srcOrd="6" destOrd="0" parTransId="{23DA0189-3E31-4160-825B-E09ED23B02CE}" sibTransId="{F426BB3D-5C7B-49E3-9350-8746BA690C4E}"/>
    <dgm:cxn modelId="{EBDAC983-0E74-451F-BA46-AB64DBB9DAA4}" type="presOf" srcId="{2B62A9C3-C14D-4640-A29A-ED452660336E}" destId="{E3F57909-687A-4067-882D-506CFCC0DF82}" srcOrd="0" destOrd="0" presId="urn:microsoft.com/office/officeart/2005/8/layout/radial5"/>
    <dgm:cxn modelId="{8D3E9CD4-FE29-41AC-AC7A-9819EE1FA9B8}" srcId="{F52A8AF9-9624-4BDD-BB57-A838FB385C2B}" destId="{FEA64B5C-70DA-4A0B-8156-B745A92019B4}" srcOrd="4" destOrd="0" parTransId="{2B62A9C3-C14D-4640-A29A-ED452660336E}" sibTransId="{D34A2AA2-ACFD-441B-A083-3CCE4E4B87C4}"/>
    <dgm:cxn modelId="{9A299FB1-F556-4F73-B74D-0136469AB90C}" type="presOf" srcId="{FEA64B5C-70DA-4A0B-8156-B745A92019B4}" destId="{51D8D8BE-72B4-415B-B43D-60624D7F7C88}" srcOrd="0" destOrd="0" presId="urn:microsoft.com/office/officeart/2005/8/layout/radial5"/>
    <dgm:cxn modelId="{63F5DFE6-0B59-4034-AD03-9A4C73E6A762}" type="presOf" srcId="{F52A8AF9-9624-4BDD-BB57-A838FB385C2B}" destId="{C5393A71-DB9C-4F17-A707-B4E42CBB5BC4}" srcOrd="0" destOrd="0" presId="urn:microsoft.com/office/officeart/2005/8/layout/radial5"/>
    <dgm:cxn modelId="{7B801395-9706-4F0A-A3D6-EE33FFDC5364}" type="presOf" srcId="{0369EA6B-BFA1-4792-B955-F0D7FD0E2379}" destId="{4D3CCDCF-F313-4EF6-80F9-78A61C8745D6}" srcOrd="0" destOrd="0" presId="urn:microsoft.com/office/officeart/2005/8/layout/radial5"/>
    <dgm:cxn modelId="{FF7F0B8D-FF57-4508-ABDA-388B7F025A77}" type="presOf" srcId="{F44387E5-CB52-4B94-B403-FD1A59FD4E07}" destId="{04C41571-5102-4025-9A74-352A1BDB9EEC}" srcOrd="0" destOrd="0" presId="urn:microsoft.com/office/officeart/2005/8/layout/radial5"/>
    <dgm:cxn modelId="{1D806B07-838F-413D-BF40-47B38E72A1AC}" type="presOf" srcId="{2432C16A-87E0-4706-B11F-AD682AF293C8}" destId="{1FC85124-C8E8-451D-82E1-C5C8681A7658}" srcOrd="1" destOrd="0" presId="urn:microsoft.com/office/officeart/2005/8/layout/radial5"/>
    <dgm:cxn modelId="{31E5066F-75A1-4576-B64F-9CDE0063D30B}" type="presOf" srcId="{2B62A9C3-C14D-4640-A29A-ED452660336E}" destId="{9992ACDE-EB4D-412F-8229-58D1F789E2FC}" srcOrd="1" destOrd="0" presId="urn:microsoft.com/office/officeart/2005/8/layout/radial5"/>
    <dgm:cxn modelId="{A9CCAAC4-E327-4CC8-A214-A7A7D7EA06FB}" srcId="{F52A8AF9-9624-4BDD-BB57-A838FB385C2B}" destId="{69AB4005-00C1-4B53-B23A-0E50B45188F4}" srcOrd="1" destOrd="0" parTransId="{C92FEE1E-A41A-4885-87B3-1093725D7E0A}" sibTransId="{40171935-3CF7-4E51-8010-6C969FD4530D}"/>
    <dgm:cxn modelId="{55EE09EC-3543-4A6D-9588-C76F29EF7705}" type="presOf" srcId="{C92FEE1E-A41A-4885-87B3-1093725D7E0A}" destId="{F5EEEE82-3114-412A-92FE-2554188A2FA8}" srcOrd="0" destOrd="0" presId="urn:microsoft.com/office/officeart/2005/8/layout/radial5"/>
    <dgm:cxn modelId="{9CBB4A01-C345-4116-93AC-0628D3BACD7B}" srcId="{F52A8AF9-9624-4BDD-BB57-A838FB385C2B}" destId="{0B486148-A7EE-49BA-8BD6-D93B4999C706}" srcOrd="3" destOrd="0" parTransId="{3C9F7864-4D6B-415E-A782-FAED9F83AAA1}" sibTransId="{238E39D3-FF2C-479B-8EE1-84C72F74521D}"/>
    <dgm:cxn modelId="{DF879DD0-EB87-4303-A8AA-3EC70B26C3C2}" type="presOf" srcId="{259F9CE2-D627-4E08-A1A4-2BCC9609E060}" destId="{394B4684-8E03-42E4-AD7E-20897C943F0A}" srcOrd="0" destOrd="0" presId="urn:microsoft.com/office/officeart/2005/8/layout/radial5"/>
    <dgm:cxn modelId="{80D0BB52-B869-4C8B-9471-0DE61023116E}" srcId="{F52A8AF9-9624-4BDD-BB57-A838FB385C2B}" destId="{86269BA2-2DD3-42F4-BCB1-0301BB5B2A57}" srcOrd="2" destOrd="0" parTransId="{2432C16A-87E0-4706-B11F-AD682AF293C8}" sibTransId="{7B71FBFF-69D4-437D-A40F-275E9FC86B22}"/>
    <dgm:cxn modelId="{682E6854-D933-477D-9C70-78D4A399149C}" srcId="{A5A6CA35-B498-4336-A10C-301E17EF7E2B}" destId="{B8C69E9C-325C-47EF-ABA9-B478B97173EA}" srcOrd="1" destOrd="0" parTransId="{82A5185F-E7AB-42A8-BBED-DEB9B249361C}" sibTransId="{400AF73F-8A09-4E75-93D8-D8FFF5D5971B}"/>
    <dgm:cxn modelId="{A075586F-AC6D-41A4-ADED-E9D4879D7DBB}" type="presOf" srcId="{69AB4005-00C1-4B53-B23A-0E50B45188F4}" destId="{A4B8031F-459E-490F-88D7-F59DED068392}" srcOrd="0" destOrd="0" presId="urn:microsoft.com/office/officeart/2005/8/layout/radial5"/>
    <dgm:cxn modelId="{42EC1506-209D-4D1A-8A86-2002C45364FE}" type="presOf" srcId="{3C9F7864-4D6B-415E-A782-FAED9F83AAA1}" destId="{E97F1AEF-6121-4C2A-822A-350B636F0F3B}" srcOrd="1" destOrd="0" presId="urn:microsoft.com/office/officeart/2005/8/layout/radial5"/>
    <dgm:cxn modelId="{1F392EE8-3BF6-4691-B828-CAC51F017169}" type="presOf" srcId="{74F6EADE-E509-457A-AE27-01F54CE80858}" destId="{C67711A5-2A75-49A9-92FF-3293421C585C}" srcOrd="1" destOrd="0" presId="urn:microsoft.com/office/officeart/2005/8/layout/radial5"/>
    <dgm:cxn modelId="{A3804794-29B0-40D1-9A40-86CF5C3485F6}" type="presOf" srcId="{C92FEE1E-A41A-4885-87B3-1093725D7E0A}" destId="{5DFF414A-11F6-4F46-B7B5-F046B33375C2}" srcOrd="1" destOrd="0" presId="urn:microsoft.com/office/officeart/2005/8/layout/radial5"/>
    <dgm:cxn modelId="{D49D9EBB-0975-4FDB-8BCA-95FFD6F659EF}" type="presParOf" srcId="{82C5BAAB-E459-47B2-B7F2-09D8D9D19464}" destId="{C5393A71-DB9C-4F17-A707-B4E42CBB5BC4}" srcOrd="0" destOrd="0" presId="urn:microsoft.com/office/officeart/2005/8/layout/radial5"/>
    <dgm:cxn modelId="{82E8EDC5-66DC-418B-BE55-1E03F4AB78F0}" type="presParOf" srcId="{82C5BAAB-E459-47B2-B7F2-09D8D9D19464}" destId="{394B4684-8E03-42E4-AD7E-20897C943F0A}" srcOrd="1" destOrd="0" presId="urn:microsoft.com/office/officeart/2005/8/layout/radial5"/>
    <dgm:cxn modelId="{D01F0D9A-8255-4E8D-B71C-73E7E823F52C}" type="presParOf" srcId="{394B4684-8E03-42E4-AD7E-20897C943F0A}" destId="{065F7132-0F86-4123-8F04-E3D364C4EF43}" srcOrd="0" destOrd="0" presId="urn:microsoft.com/office/officeart/2005/8/layout/radial5"/>
    <dgm:cxn modelId="{5772081C-EE22-419A-A2F2-9E7393C22873}" type="presParOf" srcId="{82C5BAAB-E459-47B2-B7F2-09D8D9D19464}" destId="{04C41571-5102-4025-9A74-352A1BDB9EEC}" srcOrd="2" destOrd="0" presId="urn:microsoft.com/office/officeart/2005/8/layout/radial5"/>
    <dgm:cxn modelId="{620B0166-62BB-4D69-9A70-EA0C8FCF71A6}" type="presParOf" srcId="{82C5BAAB-E459-47B2-B7F2-09D8D9D19464}" destId="{F5EEEE82-3114-412A-92FE-2554188A2FA8}" srcOrd="3" destOrd="0" presId="urn:microsoft.com/office/officeart/2005/8/layout/radial5"/>
    <dgm:cxn modelId="{A5EB9EBE-09C8-45FA-B46D-3D5749DF724E}" type="presParOf" srcId="{F5EEEE82-3114-412A-92FE-2554188A2FA8}" destId="{5DFF414A-11F6-4F46-B7B5-F046B33375C2}" srcOrd="0" destOrd="0" presId="urn:microsoft.com/office/officeart/2005/8/layout/radial5"/>
    <dgm:cxn modelId="{A475CC2E-4757-49C3-B973-826A922E947E}" type="presParOf" srcId="{82C5BAAB-E459-47B2-B7F2-09D8D9D19464}" destId="{A4B8031F-459E-490F-88D7-F59DED068392}" srcOrd="4" destOrd="0" presId="urn:microsoft.com/office/officeart/2005/8/layout/radial5"/>
    <dgm:cxn modelId="{250CAF00-64DE-4818-B7E9-FF8C2AA26CB4}" type="presParOf" srcId="{82C5BAAB-E459-47B2-B7F2-09D8D9D19464}" destId="{17EDBFD5-B590-4A9A-AA4D-AA6749F536BA}" srcOrd="5" destOrd="0" presId="urn:microsoft.com/office/officeart/2005/8/layout/radial5"/>
    <dgm:cxn modelId="{55D92EFA-7FF0-4C80-8A08-17B196064B3A}" type="presParOf" srcId="{17EDBFD5-B590-4A9A-AA4D-AA6749F536BA}" destId="{1FC85124-C8E8-451D-82E1-C5C8681A7658}" srcOrd="0" destOrd="0" presId="urn:microsoft.com/office/officeart/2005/8/layout/radial5"/>
    <dgm:cxn modelId="{3A8CAFCA-E133-4A99-B6C5-4E86772E8489}" type="presParOf" srcId="{82C5BAAB-E459-47B2-B7F2-09D8D9D19464}" destId="{90B0092A-D335-49E3-BED2-6F539FFF02FF}" srcOrd="6" destOrd="0" presId="urn:microsoft.com/office/officeart/2005/8/layout/radial5"/>
    <dgm:cxn modelId="{6BBE2B67-FC9C-4D45-8E7A-6CE45E6F9D05}" type="presParOf" srcId="{82C5BAAB-E459-47B2-B7F2-09D8D9D19464}" destId="{B3DB7B90-BC76-4586-93D1-30A2F55B3E20}" srcOrd="7" destOrd="0" presId="urn:microsoft.com/office/officeart/2005/8/layout/radial5"/>
    <dgm:cxn modelId="{8F31598D-7F3D-4B99-9844-79986DFE6A35}" type="presParOf" srcId="{B3DB7B90-BC76-4586-93D1-30A2F55B3E20}" destId="{E97F1AEF-6121-4C2A-822A-350B636F0F3B}" srcOrd="0" destOrd="0" presId="urn:microsoft.com/office/officeart/2005/8/layout/radial5"/>
    <dgm:cxn modelId="{0FE090DD-DFA4-46B8-80E4-5038D95036EE}" type="presParOf" srcId="{82C5BAAB-E459-47B2-B7F2-09D8D9D19464}" destId="{346B6FFD-20CA-4214-B9C9-DD4DE1C1BCB9}" srcOrd="8" destOrd="0" presId="urn:microsoft.com/office/officeart/2005/8/layout/radial5"/>
    <dgm:cxn modelId="{B7E070ED-10F7-45B7-B9EC-32C8C133DDFB}" type="presParOf" srcId="{82C5BAAB-E459-47B2-B7F2-09D8D9D19464}" destId="{E3F57909-687A-4067-882D-506CFCC0DF82}" srcOrd="9" destOrd="0" presId="urn:microsoft.com/office/officeart/2005/8/layout/radial5"/>
    <dgm:cxn modelId="{92956C06-FAB4-4DD0-8C8D-4FA2C50AF6E0}" type="presParOf" srcId="{E3F57909-687A-4067-882D-506CFCC0DF82}" destId="{9992ACDE-EB4D-412F-8229-58D1F789E2FC}" srcOrd="0" destOrd="0" presId="urn:microsoft.com/office/officeart/2005/8/layout/radial5"/>
    <dgm:cxn modelId="{0E8C35AA-CDD6-423F-9B81-BB14BE243771}" type="presParOf" srcId="{82C5BAAB-E459-47B2-B7F2-09D8D9D19464}" destId="{51D8D8BE-72B4-415B-B43D-60624D7F7C88}" srcOrd="10" destOrd="0" presId="urn:microsoft.com/office/officeart/2005/8/layout/radial5"/>
    <dgm:cxn modelId="{FFEFEEE0-AE1D-4C8F-8B8E-41F3F1A7F018}" type="presParOf" srcId="{82C5BAAB-E459-47B2-B7F2-09D8D9D19464}" destId="{FFBB3A1E-C412-4A82-A925-316E9B0D78CD}" srcOrd="11" destOrd="0" presId="urn:microsoft.com/office/officeart/2005/8/layout/radial5"/>
    <dgm:cxn modelId="{E55B80D3-D8EE-4761-94D9-F6C464AA109C}" type="presParOf" srcId="{FFBB3A1E-C412-4A82-A925-316E9B0D78CD}" destId="{C67711A5-2A75-49A9-92FF-3293421C585C}" srcOrd="0" destOrd="0" presId="urn:microsoft.com/office/officeart/2005/8/layout/radial5"/>
    <dgm:cxn modelId="{8E21E734-66CA-435E-9F83-562F534A7B18}" type="presParOf" srcId="{82C5BAAB-E459-47B2-B7F2-09D8D9D19464}" destId="{7EFBB3C8-23C0-4FB0-B291-E4A2F6D59F17}" srcOrd="12" destOrd="0" presId="urn:microsoft.com/office/officeart/2005/8/layout/radial5"/>
    <dgm:cxn modelId="{C2F16B27-658A-4DF8-A946-3E602D279C4D}" type="presParOf" srcId="{82C5BAAB-E459-47B2-B7F2-09D8D9D19464}" destId="{BE591669-0F01-4F89-89A9-26D3A24C1234}" srcOrd="13" destOrd="0" presId="urn:microsoft.com/office/officeart/2005/8/layout/radial5"/>
    <dgm:cxn modelId="{F960DC1F-E880-4B66-9F68-B5F15B0C8F7E}" type="presParOf" srcId="{BE591669-0F01-4F89-89A9-26D3A24C1234}" destId="{54AF294C-C873-4B7F-B5E5-5FECEF2DAD66}" srcOrd="0" destOrd="0" presId="urn:microsoft.com/office/officeart/2005/8/layout/radial5"/>
    <dgm:cxn modelId="{D332CE7F-E509-4187-BB35-366F0C85D081}" type="presParOf" srcId="{82C5BAAB-E459-47B2-B7F2-09D8D9D19464}" destId="{4D3CCDCF-F313-4EF6-80F9-78A61C8745D6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393A71-DB9C-4F17-A707-B4E42CBB5BC4}">
      <dsp:nvSpPr>
        <dsp:cNvPr id="0" name=""/>
        <dsp:cNvSpPr/>
      </dsp:nvSpPr>
      <dsp:spPr>
        <a:xfrm>
          <a:off x="3459416" y="2401661"/>
          <a:ext cx="1844166" cy="18441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MRMC ED</a:t>
          </a:r>
          <a:endParaRPr lang="en-US" sz="3100" kern="1200" dirty="0"/>
        </a:p>
      </dsp:txBody>
      <dsp:txXfrm>
        <a:off x="3729488" y="2671733"/>
        <a:ext cx="1304022" cy="1304022"/>
      </dsp:txXfrm>
    </dsp:sp>
    <dsp:sp modelId="{394B4684-8E03-42E4-AD7E-20897C943F0A}">
      <dsp:nvSpPr>
        <dsp:cNvPr id="0" name=""/>
        <dsp:cNvSpPr/>
      </dsp:nvSpPr>
      <dsp:spPr>
        <a:xfrm rot="16200000">
          <a:off x="4185647" y="1729705"/>
          <a:ext cx="391705" cy="627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4244403" y="1913864"/>
        <a:ext cx="274194" cy="376210"/>
      </dsp:txXfrm>
    </dsp:sp>
    <dsp:sp modelId="{04C41571-5102-4025-9A74-352A1BDB9EEC}">
      <dsp:nvSpPr>
        <dsp:cNvPr id="0" name=""/>
        <dsp:cNvSpPr/>
      </dsp:nvSpPr>
      <dsp:spPr>
        <a:xfrm>
          <a:off x="3551625" y="2844"/>
          <a:ext cx="1659749" cy="1659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MACEP</a:t>
          </a:r>
          <a:endParaRPr lang="en-US" sz="1500" kern="1200" dirty="0"/>
        </a:p>
      </dsp:txBody>
      <dsp:txXfrm>
        <a:off x="3794690" y="245909"/>
        <a:ext cx="1173619" cy="1173619"/>
      </dsp:txXfrm>
    </dsp:sp>
    <dsp:sp modelId="{F5EEEE82-3114-412A-92FE-2554188A2FA8}">
      <dsp:nvSpPr>
        <dsp:cNvPr id="0" name=""/>
        <dsp:cNvSpPr/>
      </dsp:nvSpPr>
      <dsp:spPr>
        <a:xfrm rot="19285714">
          <a:off x="5186806" y="2211838"/>
          <a:ext cx="391705" cy="627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5199625" y="2373874"/>
        <a:ext cx="274194" cy="376210"/>
      </dsp:txXfrm>
    </dsp:sp>
    <dsp:sp modelId="{A4B8031F-459E-490F-88D7-F59DED068392}">
      <dsp:nvSpPr>
        <dsp:cNvPr id="0" name=""/>
        <dsp:cNvSpPr/>
      </dsp:nvSpPr>
      <dsp:spPr>
        <a:xfrm>
          <a:off x="5499186" y="940740"/>
          <a:ext cx="1659749" cy="1659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BI Opioid Rx Study</a:t>
          </a:r>
          <a:endParaRPr lang="en-US" sz="1500" kern="1200" dirty="0"/>
        </a:p>
      </dsp:txBody>
      <dsp:txXfrm>
        <a:off x="5742251" y="1183805"/>
        <a:ext cx="1173619" cy="1173619"/>
      </dsp:txXfrm>
    </dsp:sp>
    <dsp:sp modelId="{17EDBFD5-B590-4A9A-AA4D-AA6749F536BA}">
      <dsp:nvSpPr>
        <dsp:cNvPr id="0" name=""/>
        <dsp:cNvSpPr/>
      </dsp:nvSpPr>
      <dsp:spPr>
        <a:xfrm rot="771429">
          <a:off x="5434072" y="3295181"/>
          <a:ext cx="391705" cy="627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5435545" y="3407510"/>
        <a:ext cx="274194" cy="376210"/>
      </dsp:txXfrm>
    </dsp:sp>
    <dsp:sp modelId="{90B0092A-D335-49E3-BED2-6F539FFF02FF}">
      <dsp:nvSpPr>
        <dsp:cNvPr id="0" name=""/>
        <dsp:cNvSpPr/>
      </dsp:nvSpPr>
      <dsp:spPr>
        <a:xfrm>
          <a:off x="5980194" y="3048174"/>
          <a:ext cx="1659749" cy="1659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Pain Management Committee</a:t>
          </a:r>
        </a:p>
      </dsp:txBody>
      <dsp:txXfrm>
        <a:off x="6223259" y="3291239"/>
        <a:ext cx="1173619" cy="1173619"/>
      </dsp:txXfrm>
    </dsp:sp>
    <dsp:sp modelId="{B3DB7B90-BC76-4586-93D1-30A2F55B3E20}">
      <dsp:nvSpPr>
        <dsp:cNvPr id="0" name=""/>
        <dsp:cNvSpPr/>
      </dsp:nvSpPr>
      <dsp:spPr>
        <a:xfrm rot="3857143">
          <a:off x="4741248" y="4163954"/>
          <a:ext cx="391705" cy="627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4774510" y="4236420"/>
        <a:ext cx="274194" cy="376210"/>
      </dsp:txXfrm>
    </dsp:sp>
    <dsp:sp modelId="{346B6FFD-20CA-4214-B9C9-DD4DE1C1BCB9}">
      <dsp:nvSpPr>
        <dsp:cNvPr id="0" name=""/>
        <dsp:cNvSpPr/>
      </dsp:nvSpPr>
      <dsp:spPr>
        <a:xfrm>
          <a:off x="4632440" y="4738205"/>
          <a:ext cx="1659749" cy="1659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MHA</a:t>
          </a:r>
          <a:endParaRPr lang="en-US" sz="1500" kern="1200" dirty="0"/>
        </a:p>
      </dsp:txBody>
      <dsp:txXfrm>
        <a:off x="4875505" y="4981270"/>
        <a:ext cx="1173619" cy="1173619"/>
      </dsp:txXfrm>
    </dsp:sp>
    <dsp:sp modelId="{E3F57909-687A-4067-882D-506CFCC0DF82}">
      <dsp:nvSpPr>
        <dsp:cNvPr id="0" name=""/>
        <dsp:cNvSpPr/>
      </dsp:nvSpPr>
      <dsp:spPr>
        <a:xfrm rot="6942857">
          <a:off x="3630045" y="4163954"/>
          <a:ext cx="391705" cy="627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3714294" y="4236420"/>
        <a:ext cx="274194" cy="376210"/>
      </dsp:txXfrm>
    </dsp:sp>
    <dsp:sp modelId="{51D8D8BE-72B4-415B-B43D-60624D7F7C88}">
      <dsp:nvSpPr>
        <dsp:cNvPr id="0" name=""/>
        <dsp:cNvSpPr/>
      </dsp:nvSpPr>
      <dsp:spPr>
        <a:xfrm>
          <a:off x="2470809" y="4738205"/>
          <a:ext cx="1659749" cy="1659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OPPE Feedback</a:t>
          </a:r>
          <a:endParaRPr lang="en-US" sz="1500" kern="1200" dirty="0"/>
        </a:p>
      </dsp:txBody>
      <dsp:txXfrm>
        <a:off x="2713874" y="4981270"/>
        <a:ext cx="1173619" cy="1173619"/>
      </dsp:txXfrm>
    </dsp:sp>
    <dsp:sp modelId="{FFBB3A1E-C412-4A82-A925-316E9B0D78CD}">
      <dsp:nvSpPr>
        <dsp:cNvPr id="0" name=""/>
        <dsp:cNvSpPr/>
      </dsp:nvSpPr>
      <dsp:spPr>
        <a:xfrm rot="10028571">
          <a:off x="2937222" y="3295181"/>
          <a:ext cx="391705" cy="627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3053260" y="3407510"/>
        <a:ext cx="274194" cy="376210"/>
      </dsp:txXfrm>
    </dsp:sp>
    <dsp:sp modelId="{7EFBB3C8-23C0-4FB0-B291-E4A2F6D59F17}">
      <dsp:nvSpPr>
        <dsp:cNvPr id="0" name=""/>
        <dsp:cNvSpPr/>
      </dsp:nvSpPr>
      <dsp:spPr>
        <a:xfrm>
          <a:off x="1123055" y="3048174"/>
          <a:ext cx="1659749" cy="1659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State Regulations</a:t>
          </a:r>
          <a:endParaRPr lang="en-US" sz="1500" kern="1200" dirty="0"/>
        </a:p>
      </dsp:txBody>
      <dsp:txXfrm>
        <a:off x="1366120" y="3291239"/>
        <a:ext cx="1173619" cy="1173619"/>
      </dsp:txXfrm>
    </dsp:sp>
    <dsp:sp modelId="{BE591669-0F01-4F89-89A9-26D3A24C1234}">
      <dsp:nvSpPr>
        <dsp:cNvPr id="0" name=""/>
        <dsp:cNvSpPr/>
      </dsp:nvSpPr>
      <dsp:spPr>
        <a:xfrm rot="13114286">
          <a:off x="3184488" y="2211838"/>
          <a:ext cx="391705" cy="627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3289180" y="2373874"/>
        <a:ext cx="274194" cy="376210"/>
      </dsp:txXfrm>
    </dsp:sp>
    <dsp:sp modelId="{4D3CCDCF-F313-4EF6-80F9-78A61C8745D6}">
      <dsp:nvSpPr>
        <dsp:cNvPr id="0" name=""/>
        <dsp:cNvSpPr/>
      </dsp:nvSpPr>
      <dsp:spPr>
        <a:xfrm>
          <a:off x="1604063" y="940740"/>
          <a:ext cx="1659749" cy="1659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Substance Abuse Task Force</a:t>
          </a:r>
          <a:endParaRPr lang="en-US" sz="1500" kern="1200" dirty="0"/>
        </a:p>
      </dsp:txBody>
      <dsp:txXfrm>
        <a:off x="1847128" y="1183805"/>
        <a:ext cx="1173619" cy="1173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B1DC1B-1015-4E3A-8215-ADF38AB29869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A336D1-7098-43F5-8EC4-5B00334D63CC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/url?sa=i&amp;rct=j&amp;q=&amp;esrc=s&amp;source=images&amp;cd=&amp;cad=rja&amp;uact=8&amp;ved=0ahUKEwi0wpqj3vjLAhVFdh4KHY4YASYQjRwIBw&amp;url=http://prolotherapyinstitute.com/prolotherapy-los-angeles/an-alternative-to-a-lifetime-of-pain-killers-and-anti-inflammatories/&amp;bvm=bv.118443451,d.d24&amp;psig=AFQjCNEK1pVucolS5X5BY-4uM_gsJppzAg&amp;ust=1459988262634153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jpeg"/><Relationship Id="rId7" Type="http://schemas.openxmlformats.org/officeDocument/2006/relationships/image" Target="../media/image29.jpeg"/><Relationship Id="rId2" Type="http://schemas.openxmlformats.org/officeDocument/2006/relationships/hyperlink" Target="https://www.google.com/url?sa=i&amp;rct=j&amp;q=&amp;esrc=s&amp;source=images&amp;cd=&amp;cad=rja&amp;uact=8&amp;ved=0ahUKEwiU0o-Am7_YAhUBY98KHYrsBYgQjRwIBw&amp;url=https://www.pinterest.com/pin/4433299609163634/&amp;psig=AOvVaw0NA91jkIvjXMg3sY--EDNC&amp;ust=151518626224916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m/url?sa=i&amp;rct=j&amp;q=&amp;esrc=s&amp;source=images&amp;cd=&amp;cad=rja&amp;uact=8&amp;ved=0ahUKEwj7ndHWm7_YAhVmct8KHeOoB8wQjRwIBw&amp;url=https://theness.com/neurologicablog/index.php/the-hawthorne-effect-revisited/&amp;psig=AOvVaw1g6wwCDYugUQb8CLTtUtFN&amp;ust=1515186487505451" TargetMode="External"/><Relationship Id="rId5" Type="http://schemas.openxmlformats.org/officeDocument/2006/relationships/image" Target="../media/image28.jpeg"/><Relationship Id="rId4" Type="http://schemas.openxmlformats.org/officeDocument/2006/relationships/hyperlink" Target="https://www.google.com/url?sa=i&amp;rct=j&amp;q=&amp;esrc=s&amp;source=imgres&amp;cd=&amp;cad=rja&amp;uact=8&amp;ved=0ahUKEwjHrqjJm7_YAhUCc98KHVThA-wQjRwIBw&amp;url=https://en.wikipedia.org/wiki/Hawthorne_effect&amp;psig=AOvVaw3-komeUCaKmmr1P0VvUsea&amp;ust=1515186464536349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mailto:jhopkins@milreg.or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MRMC Experience:  </a:t>
            </a:r>
            <a:br>
              <a:rPr lang="en-US" dirty="0" smtClean="0"/>
            </a:br>
            <a:r>
              <a:rPr lang="en-US" dirty="0" smtClean="0"/>
              <a:t>ED Initiatives to Reduce Opioid Rx Rates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62400"/>
            <a:ext cx="8077200" cy="2362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Jeffrey Hopkins, MD, FACEP</a:t>
            </a:r>
          </a:p>
          <a:p>
            <a:r>
              <a:rPr lang="en-US" dirty="0" smtClean="0"/>
              <a:t>Chair, Department of Emergency Medicine</a:t>
            </a:r>
          </a:p>
          <a:p>
            <a:r>
              <a:rPr lang="en-US" dirty="0" smtClean="0"/>
              <a:t>Milford Regional Medical Center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2018 Patient Safety Forum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Massachusetts Coalition for the Prevention of Medical Errors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May 4, 2018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62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8153400" cy="678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84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8" y="0"/>
            <a:ext cx="9058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2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0600" y="-1"/>
            <a:ext cx="7540064" cy="6858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856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2438400"/>
            <a:ext cx="7839075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63" y="457200"/>
            <a:ext cx="763905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212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How did we get here?</a:t>
            </a:r>
            <a:endParaRPr lang="en-US" sz="6000" dirty="0"/>
          </a:p>
        </p:txBody>
      </p:sp>
      <p:pic>
        <p:nvPicPr>
          <p:cNvPr id="2050" name="Picture 2" descr="https://timedotcom.files.wordpress.com/2015/06/painkiller-cover.jpg?quality=65&amp;strip=color&amp;w=81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73502"/>
            <a:ext cx="3733800" cy="483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15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54541" cy="5076358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81000"/>
            <a:ext cx="5791200" cy="5833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93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384" y="0"/>
            <a:ext cx="9160947" cy="46482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490057" y="2293620"/>
            <a:ext cx="8229600" cy="438943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u="sng" dirty="0" smtClean="0"/>
              <a:t>% of ED Visits Resulting in Opioid Prescription:</a:t>
            </a:r>
          </a:p>
          <a:p>
            <a:pPr lvl="1"/>
            <a:r>
              <a:rPr lang="en-US" sz="3800" b="1" dirty="0" smtClean="0">
                <a:solidFill>
                  <a:srgbClr val="FF0000"/>
                </a:solidFill>
              </a:rPr>
              <a:t>2001:  20.8% </a:t>
            </a:r>
            <a:r>
              <a:rPr lang="en-US" sz="3800" b="1" dirty="0" smtClean="0">
                <a:solidFill>
                  <a:srgbClr val="FF0000"/>
                </a:solidFill>
                <a:sym typeface="Wingdings" pitchFamily="2" charset="2"/>
              </a:rPr>
              <a:t> 2010:  31%</a:t>
            </a:r>
            <a:endParaRPr lang="en-US" sz="3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60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/>
        </p:nvSpPr>
        <p:spPr>
          <a:xfrm>
            <a:off x="3065436" y="4958349"/>
            <a:ext cx="819548" cy="461433"/>
          </a:xfrm>
          <a:prstGeom prst="ellipse">
            <a:avLst/>
          </a:prstGeom>
          <a:ln w="12700">
            <a:solidFill>
              <a:srgbClr val="BA8C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3" name="image20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143000" cy="1524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480" y="670560"/>
            <a:ext cx="7970521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031222"/>
            <a:ext cx="21351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Perspective from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Emergency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Medicine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Shape 171"/>
          <p:cNvSpPr/>
          <p:nvPr/>
        </p:nvSpPr>
        <p:spPr>
          <a:xfrm flipV="1">
            <a:off x="1447801" y="5031222"/>
            <a:ext cx="914399" cy="784829"/>
          </a:xfrm>
          <a:prstGeom prst="line">
            <a:avLst/>
          </a:prstGeom>
          <a:ln w="762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Oval 2"/>
          <p:cNvSpPr/>
          <p:nvPr/>
        </p:nvSpPr>
        <p:spPr>
          <a:xfrm>
            <a:off x="2346960" y="4419599"/>
            <a:ext cx="914400" cy="7694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21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½ of patients arrive to ED with painful conditions</a:t>
            </a:r>
          </a:p>
          <a:p>
            <a:r>
              <a:rPr lang="en-US" dirty="0" smtClean="0"/>
              <a:t>17-35% discharged ED patients receive Opioid Rx</a:t>
            </a:r>
          </a:p>
          <a:p>
            <a:r>
              <a:rPr lang="en-US" dirty="0" smtClean="0"/>
              <a:t>Median # of pills/Rx = 15</a:t>
            </a:r>
          </a:p>
          <a:p>
            <a:r>
              <a:rPr lang="en-US" dirty="0" smtClean="0"/>
              <a:t>99% Opioids from ED are Immediate Release</a:t>
            </a:r>
            <a:endParaRPr lang="en-US" dirty="0"/>
          </a:p>
          <a:p>
            <a:r>
              <a:rPr lang="en-US" dirty="0"/>
              <a:t>Emergency Department providers account for </a:t>
            </a:r>
            <a:r>
              <a:rPr lang="en-US" b="1" dirty="0">
                <a:solidFill>
                  <a:srgbClr val="FF0000"/>
                </a:solidFill>
              </a:rPr>
              <a:t>&lt;5% </a:t>
            </a:r>
            <a:r>
              <a:rPr lang="en-US" dirty="0"/>
              <a:t>of all opioid Rx written and </a:t>
            </a:r>
            <a:r>
              <a:rPr lang="en-US" b="1" dirty="0">
                <a:solidFill>
                  <a:srgbClr val="FF0000"/>
                </a:solidFill>
              </a:rPr>
              <a:t>~ 1.5% of all opioid pills </a:t>
            </a:r>
            <a:r>
              <a:rPr lang="en-US" dirty="0"/>
              <a:t>in the U.S.</a:t>
            </a:r>
          </a:p>
          <a:p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28600"/>
            <a:ext cx="8877300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24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37419105"/>
              </p:ext>
            </p:extLst>
          </p:nvPr>
        </p:nvGraphicFramePr>
        <p:xfrm>
          <a:off x="228600" y="152400"/>
          <a:ext cx="87630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009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63135"/>
            <a:ext cx="8204854" cy="16327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67000"/>
            <a:ext cx="4485953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0" y="2133600"/>
            <a:ext cx="4800600" cy="4435475"/>
          </a:xfrm>
        </p:spPr>
        <p:txBody>
          <a:bodyPr/>
          <a:lstStyle/>
          <a:p>
            <a:r>
              <a:rPr lang="en-US" b="1" u="sng" dirty="0" smtClean="0"/>
              <a:t>MHA Guidelines (2015)</a:t>
            </a:r>
          </a:p>
          <a:p>
            <a:r>
              <a:rPr lang="en-US" dirty="0" smtClean="0"/>
              <a:t>1) Screening:</a:t>
            </a:r>
          </a:p>
          <a:p>
            <a:pPr lvl="1"/>
            <a:r>
              <a:rPr lang="en-US" dirty="0" smtClean="0"/>
              <a:t>SBIRT</a:t>
            </a:r>
          </a:p>
          <a:p>
            <a:r>
              <a:rPr lang="en-US" dirty="0" smtClean="0"/>
              <a:t>2) </a:t>
            </a:r>
            <a:r>
              <a:rPr lang="en-US" b="1" dirty="0" smtClean="0">
                <a:solidFill>
                  <a:srgbClr val="FF0000"/>
                </a:solidFill>
              </a:rPr>
              <a:t>Use of PMP</a:t>
            </a:r>
          </a:p>
          <a:p>
            <a:r>
              <a:rPr lang="en-US" dirty="0" smtClean="0"/>
              <a:t>3) Health Info Exchange (HIE)</a:t>
            </a:r>
          </a:p>
          <a:p>
            <a:pPr lvl="1"/>
            <a:r>
              <a:rPr lang="en-US" dirty="0" err="1" smtClean="0"/>
              <a:t>PreManage</a:t>
            </a:r>
            <a:r>
              <a:rPr lang="en-US" dirty="0" smtClean="0"/>
              <a:t> ED</a:t>
            </a:r>
          </a:p>
          <a:p>
            <a:r>
              <a:rPr lang="en-US" dirty="0" smtClean="0"/>
              <a:t>4) No Lost/Stolen Rx Refills</a:t>
            </a:r>
          </a:p>
          <a:p>
            <a:r>
              <a:rPr lang="en-US" dirty="0" smtClean="0"/>
              <a:t>5) Counseling of Use/Storage</a:t>
            </a:r>
          </a:p>
          <a:p>
            <a:r>
              <a:rPr lang="en-US" dirty="0" smtClean="0"/>
              <a:t>6) </a:t>
            </a:r>
            <a:r>
              <a:rPr lang="en-US" b="1" dirty="0" smtClean="0">
                <a:solidFill>
                  <a:srgbClr val="FF0000"/>
                </a:solidFill>
              </a:rPr>
              <a:t>5 day limit from ED</a:t>
            </a:r>
          </a:p>
        </p:txBody>
      </p:sp>
    </p:spTree>
    <p:extLst>
      <p:ext uri="{BB962C8B-B14F-4D97-AF65-F5344CB8AC3E}">
        <p14:creationId xmlns:p14="http://schemas.microsoft.com/office/powerpoint/2010/main" val="363274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00100"/>
            <a:ext cx="8077200" cy="60579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0772"/>
            <a:ext cx="8305800" cy="1143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CHAPTER 52, ACTS OF 2016:</a:t>
            </a: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chemeClr val="tx1"/>
                </a:solidFill>
              </a:rPr>
              <a:t>AN ACT RELATIVE TO SUBSTANCE USE TREATMENT, EDUCATION AND PREVENTION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Gov. Baker’s “Opioid Bill” 2016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91640"/>
            <a:ext cx="8229600" cy="438912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7 day Restriction (1</a:t>
            </a:r>
            <a:r>
              <a:rPr lang="en-US" b="1" baseline="30000" dirty="0" smtClean="0">
                <a:solidFill>
                  <a:srgbClr val="FF0000"/>
                </a:solidFill>
              </a:rPr>
              <a:t>st</a:t>
            </a:r>
            <a:r>
              <a:rPr lang="en-US" b="1" dirty="0" smtClean="0">
                <a:solidFill>
                  <a:srgbClr val="FF0000"/>
                </a:solidFill>
              </a:rPr>
              <a:t> time Opioid Rx)</a:t>
            </a:r>
          </a:p>
          <a:p>
            <a:r>
              <a:rPr lang="en-US" dirty="0" smtClean="0"/>
              <a:t>Partial Fill Option</a:t>
            </a:r>
          </a:p>
          <a:p>
            <a:r>
              <a:rPr lang="en-US" dirty="0" smtClean="0"/>
              <a:t>Mandatory Use of PMP (10/15/16)</a:t>
            </a:r>
          </a:p>
          <a:p>
            <a:r>
              <a:rPr lang="en-US" dirty="0" smtClean="0"/>
              <a:t>SUDE </a:t>
            </a:r>
            <a:r>
              <a:rPr lang="en-US" dirty="0" err="1" smtClean="0"/>
              <a:t>Evals</a:t>
            </a:r>
            <a:r>
              <a:rPr lang="en-US" dirty="0" smtClean="0"/>
              <a:t> for OD/</a:t>
            </a:r>
            <a:r>
              <a:rPr lang="en-US" dirty="0" err="1" smtClean="0"/>
              <a:t>Narcan</a:t>
            </a:r>
            <a:r>
              <a:rPr lang="en-US" dirty="0" smtClean="0"/>
              <a:t> patients in ED</a:t>
            </a:r>
          </a:p>
          <a:p>
            <a:r>
              <a:rPr lang="en-US" dirty="0" err="1" smtClean="0"/>
              <a:t>Narcan</a:t>
            </a:r>
            <a:r>
              <a:rPr lang="en-US" dirty="0" smtClean="0"/>
              <a:t> Accessibility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1" y="4162326"/>
            <a:ext cx="3810000" cy="250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4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" y="304800"/>
            <a:ext cx="8229600" cy="1143000"/>
          </a:xfrm>
        </p:spPr>
        <p:txBody>
          <a:bodyPr/>
          <a:lstStyle/>
          <a:p>
            <a:r>
              <a:rPr lang="en-US" dirty="0" smtClean="0"/>
              <a:t>MRMC Initiatives in the 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2440" y="1600200"/>
            <a:ext cx="8229600" cy="4389120"/>
          </a:xfrm>
        </p:spPr>
        <p:txBody>
          <a:bodyPr/>
          <a:lstStyle/>
          <a:p>
            <a:r>
              <a:rPr lang="en-US" dirty="0" smtClean="0"/>
              <a:t>PMP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/>
              <a:t>MassPAT</a:t>
            </a:r>
            <a:r>
              <a:rPr lang="en-US" dirty="0" smtClean="0"/>
              <a:t> Use by Entire Group</a:t>
            </a:r>
          </a:p>
          <a:p>
            <a:r>
              <a:rPr lang="en-US" dirty="0" err="1" smtClean="0"/>
              <a:t>Dept</a:t>
            </a:r>
            <a:r>
              <a:rPr lang="en-US" dirty="0" smtClean="0"/>
              <a:t> </a:t>
            </a:r>
            <a:r>
              <a:rPr lang="en-US" dirty="0" err="1" smtClean="0"/>
              <a:t>Mtg</a:t>
            </a:r>
            <a:r>
              <a:rPr lang="en-US" dirty="0" smtClean="0"/>
              <a:t>:  Quality Focus</a:t>
            </a:r>
          </a:p>
          <a:p>
            <a:pPr lvl="1"/>
            <a:r>
              <a:rPr lang="en-US" dirty="0" smtClean="0"/>
              <a:t>Regular Opioid Updates &amp; Team Feedback</a:t>
            </a:r>
          </a:p>
          <a:p>
            <a:r>
              <a:rPr lang="en-US" dirty="0" smtClean="0"/>
              <a:t>Overdose, </a:t>
            </a:r>
            <a:r>
              <a:rPr lang="en-US" dirty="0" err="1" smtClean="0"/>
              <a:t>Narcan</a:t>
            </a:r>
            <a:r>
              <a:rPr lang="en-US" dirty="0" smtClean="0"/>
              <a:t> &amp; SUDE Audits</a:t>
            </a:r>
          </a:p>
          <a:p>
            <a:r>
              <a:rPr lang="en-US" dirty="0" smtClean="0"/>
              <a:t>EMR Prompts/Updates</a:t>
            </a:r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4114800"/>
            <a:ext cx="9144000" cy="2598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30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76600"/>
            <a:ext cx="3429000" cy="1143000"/>
          </a:xfrm>
        </p:spPr>
        <p:txBody>
          <a:bodyPr>
            <a:noAutofit/>
          </a:bodyPr>
          <a:lstStyle/>
          <a:p>
            <a:r>
              <a:rPr lang="en-US" sz="4800" dirty="0" smtClean="0"/>
              <a:t>Customized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>MHA Patient Info Sheets</a:t>
            </a:r>
            <a:endParaRPr lang="en-US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8859"/>
            <a:ext cx="5440680" cy="6673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269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BASELINE ED DATA (2014-16)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1920085"/>
            <a:ext cx="4343400" cy="4434840"/>
          </a:xfrm>
        </p:spPr>
        <p:txBody>
          <a:bodyPr>
            <a:normAutofit fontScale="92500"/>
          </a:bodyPr>
          <a:lstStyle/>
          <a:p>
            <a:r>
              <a:rPr lang="en-US" dirty="0"/>
              <a:t>Substance Abuse Task Force</a:t>
            </a:r>
          </a:p>
          <a:p>
            <a:r>
              <a:rPr lang="en-US" dirty="0" smtClean="0"/>
              <a:t>Educational Sessions</a:t>
            </a:r>
          </a:p>
          <a:p>
            <a:pPr lvl="1"/>
            <a:r>
              <a:rPr lang="en-US" dirty="0" err="1" smtClean="0"/>
              <a:t>Dept</a:t>
            </a:r>
            <a:r>
              <a:rPr lang="en-US" dirty="0" smtClean="0"/>
              <a:t> </a:t>
            </a:r>
            <a:r>
              <a:rPr lang="en-US" dirty="0" err="1" smtClean="0"/>
              <a:t>Mtg</a:t>
            </a:r>
            <a:endParaRPr lang="en-US" dirty="0" smtClean="0"/>
          </a:p>
          <a:p>
            <a:pPr lvl="1"/>
            <a:r>
              <a:rPr lang="en-US" dirty="0" smtClean="0"/>
              <a:t>MACEP</a:t>
            </a:r>
          </a:p>
          <a:p>
            <a:pPr lvl="1"/>
            <a:r>
              <a:rPr lang="en-US" dirty="0" smtClean="0"/>
              <a:t>MHA</a:t>
            </a:r>
          </a:p>
          <a:p>
            <a:r>
              <a:rPr lang="en-US" dirty="0" smtClean="0"/>
              <a:t>OPPE </a:t>
            </a:r>
            <a:r>
              <a:rPr lang="en-US" dirty="0" err="1" smtClean="0"/>
              <a:t>Datapoints</a:t>
            </a:r>
            <a:endParaRPr lang="en-US" dirty="0" smtClean="0"/>
          </a:p>
          <a:p>
            <a:r>
              <a:rPr lang="en-US" dirty="0" smtClean="0"/>
              <a:t>Group Feedback</a:t>
            </a:r>
          </a:p>
          <a:p>
            <a:pPr lvl="1"/>
            <a:r>
              <a:rPr lang="en-US" dirty="0" smtClean="0"/>
              <a:t>Types of Opioid Rx</a:t>
            </a:r>
          </a:p>
          <a:p>
            <a:pPr lvl="1"/>
            <a:r>
              <a:rPr lang="en-US" dirty="0" smtClean="0"/>
              <a:t>% of D/C </a:t>
            </a:r>
            <a:r>
              <a:rPr lang="en-US" dirty="0" err="1" smtClean="0"/>
              <a:t>Pts</a:t>
            </a:r>
            <a:r>
              <a:rPr lang="en-US" dirty="0" smtClean="0"/>
              <a:t> with         Opioid Rx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448246"/>
            <a:ext cx="5488107" cy="3938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16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“Reduction in Opioid Prescribing through Sharing of Individual Provider Prescribing Practices: A Multicenter </a:t>
            </a:r>
            <a:r>
              <a:rPr lang="en-US" dirty="0" err="1" smtClean="0"/>
              <a:t>Study”</a:t>
            </a:r>
            <a:r>
              <a:rPr lang="en-US" sz="1800" dirty="0" err="1" smtClean="0"/>
              <a:t>Boyle</a:t>
            </a:r>
            <a:r>
              <a:rPr lang="en-US" sz="1800" dirty="0" smtClean="0"/>
              <a:t>, Smulowitz,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534400" cy="438912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One of 10 Hospitals in MA (5 AMCs/5 Community EDs)</a:t>
            </a:r>
          </a:p>
          <a:p>
            <a:r>
              <a:rPr lang="en-US" dirty="0" smtClean="0"/>
              <a:t>Goal #1:</a:t>
            </a:r>
          </a:p>
          <a:p>
            <a:pPr lvl="1"/>
            <a:r>
              <a:rPr lang="en-US" dirty="0" smtClean="0"/>
              <a:t>Determine Extent of Opioid Prescribing in EDs in MA</a:t>
            </a:r>
          </a:p>
          <a:p>
            <a:r>
              <a:rPr lang="en-US" dirty="0" smtClean="0"/>
              <a:t>Goal #2:</a:t>
            </a:r>
          </a:p>
          <a:p>
            <a:pPr lvl="1"/>
            <a:r>
              <a:rPr lang="en-US" dirty="0" smtClean="0"/>
              <a:t>Determine Impact of Sharing of Performance Metrics on the Rate of Opioid Prescribing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7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/>
          <a:lstStyle/>
          <a:p>
            <a:r>
              <a:rPr lang="en-US" dirty="0"/>
              <a:t>Opioid Rx Reduction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524000"/>
            <a:ext cx="8229600" cy="4389120"/>
          </a:xfrm>
        </p:spPr>
        <p:txBody>
          <a:bodyPr/>
          <a:lstStyle/>
          <a:p>
            <a:r>
              <a:rPr lang="en-US" dirty="0" smtClean="0"/>
              <a:t>Quarterly Data Sharing (Blinded vs. Mean)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0757" y="3266718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57399"/>
            <a:ext cx="5486400" cy="4676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186940" y="2712720"/>
            <a:ext cx="990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DR. X</a:t>
            </a:r>
          </a:p>
        </p:txBody>
      </p:sp>
    </p:spTree>
    <p:extLst>
      <p:ext uri="{BB962C8B-B14F-4D97-AF65-F5344CB8AC3E}">
        <p14:creationId xmlns:p14="http://schemas.microsoft.com/office/powerpoint/2010/main" val="412979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Opioid Rx Reduction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Intervention:</a:t>
            </a:r>
          </a:p>
          <a:p>
            <a:pPr lvl="1"/>
            <a:r>
              <a:rPr lang="en-US" dirty="0" smtClean="0"/>
              <a:t>1 Standard Deviation +/- Mean</a:t>
            </a:r>
          </a:p>
          <a:p>
            <a:pPr lvl="1"/>
            <a:r>
              <a:rPr lang="en-US" dirty="0" smtClean="0"/>
              <a:t>Standardized Email</a:t>
            </a:r>
          </a:p>
          <a:p>
            <a:pPr lvl="1"/>
            <a:r>
              <a:rPr lang="en-US" dirty="0" smtClean="0"/>
              <a:t>Direct Communication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944614"/>
            <a:ext cx="5710238" cy="291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52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45" y="0"/>
            <a:ext cx="9194957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71600"/>
            <a:ext cx="36766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74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9100" y="152400"/>
            <a:ext cx="8305800" cy="1143000"/>
          </a:xfrm>
        </p:spPr>
        <p:txBody>
          <a:bodyPr/>
          <a:lstStyle/>
          <a:p>
            <a:pPr algn="ctr"/>
            <a:r>
              <a:rPr lang="en-US" dirty="0" smtClean="0"/>
              <a:t>RESULTS (2014</a:t>
            </a:r>
            <a:r>
              <a:rPr lang="en-US" dirty="0" smtClean="0">
                <a:sym typeface="Wingdings" pitchFamily="2" charset="2"/>
              </a:rPr>
              <a:t>2017)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50351"/>
            <a:ext cx="7664880" cy="557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704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9100" y="228600"/>
            <a:ext cx="8305800" cy="1143000"/>
          </a:xfrm>
        </p:spPr>
        <p:txBody>
          <a:bodyPr/>
          <a:lstStyle/>
          <a:p>
            <a:pPr algn="ctr"/>
            <a:r>
              <a:rPr lang="en-US" dirty="0" smtClean="0"/>
              <a:t>RESULTS (2014</a:t>
            </a:r>
            <a:r>
              <a:rPr lang="en-US" dirty="0" smtClean="0">
                <a:sym typeface="Wingdings" pitchFamily="2" charset="2"/>
              </a:rPr>
              <a:t>2017)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" y="1447800"/>
            <a:ext cx="9141377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10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hawthorne effec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304800"/>
            <a:ext cx="6434597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Image result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343400"/>
            <a:ext cx="45624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Image result for hawthorne effect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108" y="3971016"/>
            <a:ext cx="3326892" cy="263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0" y="1066800"/>
            <a:ext cx="8748199" cy="480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50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229600" cy="1143000"/>
          </a:xfrm>
        </p:spPr>
        <p:txBody>
          <a:bodyPr/>
          <a:lstStyle/>
          <a:p>
            <a:r>
              <a:rPr lang="en-US" dirty="0" smtClean="0"/>
              <a:t>Next Steps…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56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Continued Monitoring of Opioid Rx Rates</a:t>
            </a:r>
          </a:p>
          <a:p>
            <a:r>
              <a:rPr lang="en-US" dirty="0" smtClean="0"/>
              <a:t>Continued Regular Departmental Feedback</a:t>
            </a:r>
          </a:p>
          <a:p>
            <a:pPr lvl="1"/>
            <a:r>
              <a:rPr lang="en-US" dirty="0" smtClean="0"/>
              <a:t>Department Meeting Quality Focus</a:t>
            </a:r>
          </a:p>
          <a:p>
            <a:pPr lvl="1"/>
            <a:r>
              <a:rPr lang="en-US" dirty="0" smtClean="0"/>
              <a:t>Educational Updates</a:t>
            </a:r>
          </a:p>
          <a:p>
            <a:r>
              <a:rPr lang="en-US" dirty="0" smtClean="0"/>
              <a:t>Continued Hospital-Wide Education</a:t>
            </a:r>
          </a:p>
          <a:p>
            <a:pPr lvl="1"/>
            <a:r>
              <a:rPr lang="en-US" dirty="0" smtClean="0"/>
              <a:t>Malpractice Insurer Offering Educational Sessions</a:t>
            </a:r>
          </a:p>
          <a:p>
            <a:pPr lvl="1"/>
            <a:r>
              <a:rPr lang="en-US" dirty="0" smtClean="0"/>
              <a:t>Grand Rounds</a:t>
            </a:r>
          </a:p>
          <a:p>
            <a:r>
              <a:rPr lang="en-US" dirty="0" smtClean="0"/>
              <a:t>CARE Act 2018</a:t>
            </a:r>
          </a:p>
          <a:p>
            <a:pPr lvl="1"/>
            <a:r>
              <a:rPr lang="en-US" dirty="0" smtClean="0"/>
              <a:t>MACEP/MHA/MMS</a:t>
            </a:r>
          </a:p>
          <a:p>
            <a:r>
              <a:rPr lang="en-US" dirty="0" smtClean="0"/>
              <a:t>Pain Management Committee</a:t>
            </a:r>
          </a:p>
          <a:p>
            <a:r>
              <a:rPr lang="en-US" dirty="0" smtClean="0"/>
              <a:t>Opportunity for Blinded Feedback </a:t>
            </a:r>
            <a:r>
              <a:rPr lang="en-US" dirty="0"/>
              <a:t>T</a:t>
            </a:r>
            <a:r>
              <a:rPr lang="en-US" dirty="0" smtClean="0"/>
              <a:t>ool Use in other </a:t>
            </a:r>
            <a:r>
              <a:rPr lang="en-US" dirty="0"/>
              <a:t>A</a:t>
            </a:r>
            <a:r>
              <a:rPr lang="en-US" dirty="0" smtClean="0"/>
              <a:t>reas?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62" y="-15240"/>
            <a:ext cx="2401538" cy="180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659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5410200"/>
            <a:ext cx="8763000" cy="1143000"/>
          </a:xfrm>
        </p:spPr>
        <p:txBody>
          <a:bodyPr>
            <a:normAutofit/>
          </a:bodyPr>
          <a:lstStyle/>
          <a:p>
            <a:r>
              <a:rPr lang="en-US" sz="1600" dirty="0" smtClean="0">
                <a:hlinkClick r:id="rId2"/>
              </a:rPr>
              <a:t>jhopkins@milreg.org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Special </a:t>
            </a:r>
            <a:r>
              <a:rPr lang="en-US" sz="2000" dirty="0" smtClean="0"/>
              <a:t>Thanks to Scott Weiner, MD, Peter </a:t>
            </a:r>
            <a:r>
              <a:rPr lang="en-US" sz="2000" dirty="0" err="1" smtClean="0"/>
              <a:t>Smulowitz</a:t>
            </a:r>
            <a:r>
              <a:rPr lang="en-US" sz="2000" dirty="0" smtClean="0"/>
              <a:t>, MD, Katie Boyle, MD (MACEP)                   &amp; Stephen Anderson, MD (WACEP)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366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30415</TotalTime>
  <Words>442</Words>
  <Application>Microsoft Office PowerPoint</Application>
  <PresentationFormat>On-screen Show (4:3)</PresentationFormat>
  <Paragraphs>100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Flow</vt:lpstr>
      <vt:lpstr>The MRMC Experience:   ED Initiatives to Reduce Opioid Rx Rates</vt:lpstr>
      <vt:lpstr>PowerPoint Presentation</vt:lpstr>
      <vt:lpstr>PowerPoint Presentation</vt:lpstr>
      <vt:lpstr>PowerPoint Presentation</vt:lpstr>
      <vt:lpstr>PowerPoint Presentation</vt:lpstr>
      <vt:lpstr>How did we get here?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52, ACTS OF 2016: AN ACT RELATIVE TO SUBSTANCE USE TREATMENT, EDUCATION AND PREVENTION</vt:lpstr>
      <vt:lpstr>Gov. Baker’s “Opioid Bill” 2016</vt:lpstr>
      <vt:lpstr>MRMC Initiatives in the ED</vt:lpstr>
      <vt:lpstr>Customized MHA Patient Info Sheets</vt:lpstr>
      <vt:lpstr>BASELINE ED DATA (2014-16)</vt:lpstr>
      <vt:lpstr>“Reduction in Opioid Prescribing through Sharing of Individual Provider Prescribing Practices: A Multicenter Study”Boyle, Smulowitz, et al.</vt:lpstr>
      <vt:lpstr>Opioid Rx Reduction Study</vt:lpstr>
      <vt:lpstr>Opioid Rx Reduction Study</vt:lpstr>
      <vt:lpstr>PowerPoint Presentation</vt:lpstr>
      <vt:lpstr>RESULTS (20142017)</vt:lpstr>
      <vt:lpstr>RESULTS (20142017)</vt:lpstr>
      <vt:lpstr>PowerPoint Presentation</vt:lpstr>
      <vt:lpstr>Next Steps…</vt:lpstr>
      <vt:lpstr>jhopkins@milreg.org Special Thanks to Scott Weiner, MD, Peter Smulowitz, MD, Katie Boyle, MD (MACEP)                   &amp; Stephen Anderson, MD (WACEP)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Hopkins, Jeffery</dc:creator>
  <cp:lastModifiedBy>Emily Biocchi</cp:lastModifiedBy>
  <cp:revision>43</cp:revision>
  <cp:lastPrinted>2018-03-12T18:36:48Z</cp:lastPrinted>
  <dcterms:created xsi:type="dcterms:W3CDTF">2018-01-04T16:08:18Z</dcterms:created>
  <dcterms:modified xsi:type="dcterms:W3CDTF">2018-05-09T12:59:44Z</dcterms:modified>
</cp:coreProperties>
</file>